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8" r:id="rId6"/>
    <p:sldId id="309" r:id="rId7"/>
    <p:sldId id="310" r:id="rId8"/>
    <p:sldId id="311" r:id="rId9"/>
    <p:sldId id="312" r:id="rId10"/>
    <p:sldId id="313" r:id="rId11"/>
    <p:sldId id="3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p:scale>
          <a:sx n="79" d="100"/>
          <a:sy n="79" d="100"/>
        </p:scale>
        <p:origin x="850"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12/19/2022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12/19/2022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12/19/2022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12/19/2022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12/19/2022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12/19/2022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12/19/2022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12/19/2022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12/19/2022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12/19/2022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974286" y="1864782"/>
            <a:ext cx="6766791" cy="3494791"/>
          </a:xfrm>
        </p:spPr>
        <p:txBody>
          <a:bodyPr>
            <a:normAutofit fontScale="90000"/>
          </a:bodyPr>
          <a:lstStyle/>
          <a:p>
            <a:pPr algn="ctr">
              <a:lnSpc>
                <a:spcPct val="150000"/>
              </a:lnSpc>
              <a:spcAft>
                <a:spcPts val="800"/>
              </a:spcAft>
            </a:pPr>
            <a:br>
              <a:rPr lang="en-GB" sz="3100" b="1" dirty="0">
                <a:effectLst/>
                <a:latin typeface="Calibri" panose="020F0502020204030204" pitchFamily="34" charset="0"/>
                <a:ea typeface="Calibri" panose="020F0502020204030204" pitchFamily="34" charset="0"/>
                <a:cs typeface="Times New Roman" panose="02020603050405020304" pitchFamily="18" charset="0"/>
              </a:rPr>
            </a:br>
            <a:br>
              <a:rPr lang="en-GB" sz="3100" b="1" dirty="0">
                <a:effectLst/>
                <a:latin typeface="Calibri" panose="020F0502020204030204" pitchFamily="34" charset="0"/>
                <a:ea typeface="Calibri" panose="020F0502020204030204" pitchFamily="34" charset="0"/>
                <a:cs typeface="Times New Roman" panose="02020603050405020304" pitchFamily="18" charset="0"/>
              </a:rPr>
            </a:br>
            <a:br>
              <a:rPr lang="en-GB" sz="3100" b="1" dirty="0">
                <a:effectLst/>
                <a:latin typeface="Calibri" panose="020F0502020204030204" pitchFamily="34" charset="0"/>
                <a:ea typeface="Calibri" panose="020F0502020204030204" pitchFamily="34" charset="0"/>
                <a:cs typeface="Times New Roman" panose="02020603050405020304" pitchFamily="18" charset="0"/>
              </a:rPr>
            </a:br>
            <a:br>
              <a:rPr lang="en-GB" sz="3100" b="1" dirty="0">
                <a:effectLst/>
                <a:latin typeface="Calibri" panose="020F0502020204030204" pitchFamily="34" charset="0"/>
                <a:ea typeface="Calibri" panose="020F0502020204030204" pitchFamily="34" charset="0"/>
                <a:cs typeface="Times New Roman" panose="02020603050405020304" pitchFamily="18" charset="0"/>
              </a:rPr>
            </a:br>
            <a:br>
              <a:rPr lang="en-GB" sz="3100" b="1" dirty="0">
                <a:effectLst/>
                <a:latin typeface="Calibri" panose="020F0502020204030204" pitchFamily="34" charset="0"/>
                <a:ea typeface="Calibri" panose="020F0502020204030204" pitchFamily="34" charset="0"/>
                <a:cs typeface="Times New Roman" panose="02020603050405020304" pitchFamily="18" charset="0"/>
              </a:rPr>
            </a:br>
            <a:br>
              <a:rPr lang="en-GB" sz="3100" b="1" dirty="0">
                <a:effectLst/>
                <a:latin typeface="Calibri" panose="020F0502020204030204" pitchFamily="34" charset="0"/>
                <a:ea typeface="Calibri" panose="020F0502020204030204" pitchFamily="34" charset="0"/>
                <a:cs typeface="Times New Roman" panose="02020603050405020304" pitchFamily="18" charset="0"/>
              </a:rPr>
            </a:br>
            <a:br>
              <a:rPr lang="en-GB" sz="3100" b="1" dirty="0">
                <a:effectLst/>
                <a:latin typeface="Calibri" panose="020F0502020204030204" pitchFamily="34" charset="0"/>
                <a:ea typeface="Calibri" panose="020F0502020204030204" pitchFamily="34" charset="0"/>
                <a:cs typeface="Times New Roman" panose="02020603050405020304" pitchFamily="18" charset="0"/>
              </a:rPr>
            </a:br>
            <a:br>
              <a:rPr lang="en-GB" sz="3100" b="1" dirty="0">
                <a:effectLst/>
                <a:latin typeface="Calibri" panose="020F0502020204030204" pitchFamily="34" charset="0"/>
                <a:ea typeface="Calibri" panose="020F0502020204030204" pitchFamily="34" charset="0"/>
                <a:cs typeface="Times New Roman" panose="02020603050405020304" pitchFamily="18" charset="0"/>
              </a:rPr>
            </a:br>
            <a:br>
              <a:rPr lang="en-GB" sz="3100" b="1" dirty="0">
                <a:effectLst/>
                <a:latin typeface="Calibri" panose="020F0502020204030204" pitchFamily="34" charset="0"/>
                <a:ea typeface="Calibri" panose="020F0502020204030204" pitchFamily="34" charset="0"/>
                <a:cs typeface="Times New Roman" panose="02020603050405020304" pitchFamily="18" charset="0"/>
              </a:rPr>
            </a:br>
            <a:r>
              <a:rPr lang="en-GB" sz="3100" b="1" dirty="0">
                <a:effectLst/>
                <a:latin typeface="Calibri" panose="020F0502020204030204" pitchFamily="34" charset="0"/>
                <a:ea typeface="Calibri" panose="020F0502020204030204" pitchFamily="34" charset="0"/>
                <a:cs typeface="Times New Roman" panose="02020603050405020304" pitchFamily="18" charset="0"/>
              </a:rPr>
              <a:t>Digital technology monitored and controlled oral endotoxin activity levels for personalised primary and secondary prevention of gum diseases and related systemic complications</a:t>
            </a:r>
            <a:br>
              <a:rPr lang="en-GB" sz="7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5301576" y="4633147"/>
            <a:ext cx="6345074" cy="1818717"/>
          </a:xfrm>
        </p:spPr>
        <p:txBody>
          <a:bodyPr>
            <a:normAutofit fontScale="55000" lnSpcReduction="20000"/>
          </a:bodyPr>
          <a:lstStyle/>
          <a:p>
            <a:r>
              <a:rPr lang="en-US" dirty="0">
                <a:latin typeface="Calibri" panose="020F0502020204030204" pitchFamily="34" charset="0"/>
                <a:cs typeface="Calibri" panose="020F0502020204030204" pitchFamily="34" charset="0"/>
              </a:rPr>
              <a:t>Dr Svetislav Zaric</a:t>
            </a:r>
          </a:p>
          <a:p>
            <a:r>
              <a:rPr lang="en-US" dirty="0">
                <a:latin typeface="Calibri" panose="020F0502020204030204" pitchFamily="34" charset="0"/>
                <a:cs typeface="Calibri" panose="020F0502020204030204" pitchFamily="34" charset="0"/>
              </a:rPr>
              <a:t>NIHR academic clinical lecturer</a:t>
            </a:r>
          </a:p>
          <a:p>
            <a:r>
              <a:rPr lang="en-US" dirty="0">
                <a:latin typeface="Calibri" panose="020F0502020204030204" pitchFamily="34" charset="0"/>
                <a:cs typeface="Calibri" panose="020F0502020204030204" pitchFamily="34" charset="0"/>
              </a:rPr>
              <a:t>Specialty registrar in periodontology</a:t>
            </a:r>
          </a:p>
          <a:p>
            <a:r>
              <a:rPr lang="en-US" dirty="0">
                <a:latin typeface="Calibri" panose="020F0502020204030204" pitchFamily="34" charset="0"/>
                <a:cs typeface="Calibri" panose="020F0502020204030204" pitchFamily="34" charset="0"/>
              </a:rPr>
              <a:t>Faculty of dentistry, oral &amp; craniofacial sciences</a:t>
            </a:r>
          </a:p>
          <a:p>
            <a:r>
              <a:rPr lang="en-US" dirty="0">
                <a:latin typeface="Calibri" panose="020F0502020204030204" pitchFamily="34" charset="0"/>
                <a:cs typeface="Calibri" panose="020F0502020204030204" pitchFamily="34" charset="0"/>
              </a:rPr>
              <a:t>King’s college </a:t>
            </a:r>
            <a:r>
              <a:rPr lang="en-US" dirty="0" err="1">
                <a:latin typeface="Calibri" panose="020F0502020204030204" pitchFamily="34" charset="0"/>
                <a:cs typeface="Calibri" panose="020F0502020204030204" pitchFamily="34" charset="0"/>
              </a:rPr>
              <a:t>london</a:t>
            </a:r>
            <a:r>
              <a:rPr lang="en-US" dirty="0">
                <a:latin typeface="Calibri" panose="020F0502020204030204" pitchFamily="34" charset="0"/>
                <a:cs typeface="Calibri" panose="020F0502020204030204" pitchFamily="34" charset="0"/>
              </a:rPr>
              <a:t>, UK</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4523361"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Unmet need </a:t>
            </a:r>
          </a:p>
        </p:txBody>
      </p:sp>
      <p:sp>
        <p:nvSpPr>
          <p:cNvPr id="6" name="TextBox 5">
            <a:extLst>
              <a:ext uri="{FF2B5EF4-FFF2-40B4-BE49-F238E27FC236}">
                <a16:creationId xmlns:a16="http://schemas.microsoft.com/office/drawing/2014/main" id="{100071A1-FB45-4125-A8DD-3D3825B76BB2}"/>
              </a:ext>
            </a:extLst>
          </p:cNvPr>
          <p:cNvSpPr txBox="1"/>
          <p:nvPr/>
        </p:nvSpPr>
        <p:spPr>
          <a:xfrm>
            <a:off x="1097280" y="2101174"/>
            <a:ext cx="10058400" cy="3970318"/>
          </a:xfrm>
          <a:prstGeom prst="rect">
            <a:avLst/>
          </a:prstGeom>
          <a:noFill/>
        </p:spPr>
        <p:txBody>
          <a:bodyPr wrap="square" rtlCol="0">
            <a:spAutoFit/>
          </a:bodyPr>
          <a:lstStyle/>
          <a:p>
            <a:pPr marL="285750" indent="-285750">
              <a:buFontTx/>
              <a:buChar char="-"/>
            </a:pPr>
            <a:r>
              <a:rPr lang="en-GB" b="1" dirty="0"/>
              <a:t>So far, the diagnostic focus, in periodontics, has been on determining the extent of the historical tissue breakdown (PPD, CAL), rather than on detecting the biological start of the diseases.</a:t>
            </a:r>
          </a:p>
          <a:p>
            <a:pPr marL="285750" indent="-285750">
              <a:buFontTx/>
              <a:buChar char="-"/>
            </a:pPr>
            <a:endParaRPr lang="en-GB" b="1" dirty="0"/>
          </a:p>
          <a:p>
            <a:pPr marL="285750" indent="-285750">
              <a:buFontTx/>
              <a:buChar char="-"/>
            </a:pPr>
            <a:r>
              <a:rPr lang="en-GB" b="1" dirty="0"/>
              <a:t>As periodontal diseases are episodic and site-specific in nature, with still unknown factors that drive the progression from gingivitis to periodontitis, unique challenges lie for identification and monitoring of periodontal conditions.</a:t>
            </a:r>
          </a:p>
          <a:p>
            <a:pPr marL="285750" indent="-285750">
              <a:buFontTx/>
              <a:buChar char="-"/>
            </a:pPr>
            <a:endParaRPr lang="en-GB" b="1" dirty="0"/>
          </a:p>
          <a:p>
            <a:pPr marL="285750" indent="-285750">
              <a:buFontTx/>
              <a:buChar char="-"/>
            </a:pPr>
            <a:r>
              <a:rPr lang="en-GB" b="1" dirty="0"/>
              <a:t>The proposed approach falls within the scope of P4 healthcare (predictive, preventive, personalized, and participatory), with the ability to identify unique patient profiles, predict specific disease trajectories and to enable targeted disease management.</a:t>
            </a:r>
          </a:p>
          <a:p>
            <a:pPr marL="285750" indent="-285750">
              <a:buFontTx/>
              <a:buChar char="-"/>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6BE1-6535-41C3-8C74-89E0A6C53555}"/>
              </a:ext>
            </a:extLst>
          </p:cNvPr>
          <p:cNvSpPr>
            <a:spLocks noGrp="1"/>
          </p:cNvSpPr>
          <p:nvPr>
            <p:ph type="title"/>
          </p:nvPr>
        </p:nvSpPr>
        <p:spPr/>
        <p:txBody>
          <a:bodyPr/>
          <a:lstStyle/>
          <a:p>
            <a:r>
              <a:rPr lang="en-GB" dirty="0"/>
              <a:t>Unmet need</a:t>
            </a:r>
          </a:p>
        </p:txBody>
      </p:sp>
      <p:sp>
        <p:nvSpPr>
          <p:cNvPr id="4" name="TextBox 3">
            <a:extLst>
              <a:ext uri="{FF2B5EF4-FFF2-40B4-BE49-F238E27FC236}">
                <a16:creationId xmlns:a16="http://schemas.microsoft.com/office/drawing/2014/main" id="{FAE3258B-74FA-4C51-B2FE-A1BB7FC8715B}"/>
              </a:ext>
            </a:extLst>
          </p:cNvPr>
          <p:cNvSpPr txBox="1"/>
          <p:nvPr/>
        </p:nvSpPr>
        <p:spPr>
          <a:xfrm>
            <a:off x="1177047" y="2081719"/>
            <a:ext cx="10165404" cy="3970318"/>
          </a:xfrm>
          <a:prstGeom prst="rect">
            <a:avLst/>
          </a:prstGeom>
          <a:noFill/>
        </p:spPr>
        <p:txBody>
          <a:bodyPr wrap="square" rtlCol="0">
            <a:spAutoFit/>
          </a:bodyPr>
          <a:lstStyle/>
          <a:p>
            <a:pPr marL="285750" indent="-285750">
              <a:buFontTx/>
              <a:buChar char="-"/>
            </a:pPr>
            <a:r>
              <a:rPr lang="en-GB" b="1" dirty="0"/>
              <a:t>Our aim is to develop and validate a rapid and reliable test based on oral bacterial endotoxin profile, which can be used routinely by the dental care professionals and the wider public, in order to maintain and improve oral health and quality of life and to encourage access to dental care and reduce health disparities. </a:t>
            </a:r>
          </a:p>
          <a:p>
            <a:pPr marL="285750" indent="-285750">
              <a:buFontTx/>
              <a:buChar char="-"/>
            </a:pPr>
            <a:endParaRPr lang="en-GB" dirty="0"/>
          </a:p>
          <a:p>
            <a:pPr marL="285750" indent="-285750">
              <a:buFontTx/>
              <a:buChar char="-"/>
            </a:pPr>
            <a:r>
              <a:rPr lang="en-GB" b="1" dirty="0"/>
              <a:t>The test would be made in two versions: </a:t>
            </a:r>
          </a:p>
          <a:p>
            <a:pPr marL="285750" indent="-285750">
              <a:buFontTx/>
              <a:buChar char="-"/>
            </a:pPr>
            <a:endParaRPr lang="en-GB" b="1" dirty="0"/>
          </a:p>
          <a:p>
            <a:pPr marL="342900" indent="-342900">
              <a:buAutoNum type="arabicParenR"/>
            </a:pPr>
            <a:r>
              <a:rPr lang="en-GB" b="1" dirty="0">
                <a:solidFill>
                  <a:srgbClr val="C00000"/>
                </a:solidFill>
              </a:rPr>
              <a:t>Salivary test for home, patient-performed self-testing for early detection and prevention of periodontal diseases or their relapse, before significant tissue destruction occurs, and </a:t>
            </a:r>
          </a:p>
          <a:p>
            <a:pPr marL="342900" indent="-342900">
              <a:buAutoNum type="arabicParenR"/>
            </a:pPr>
            <a:endParaRPr lang="en-GB" b="1" dirty="0">
              <a:solidFill>
                <a:srgbClr val="C00000"/>
              </a:solidFill>
            </a:endParaRPr>
          </a:p>
          <a:p>
            <a:r>
              <a:rPr lang="en-GB" b="1" dirty="0">
                <a:solidFill>
                  <a:srgbClr val="C00000"/>
                </a:solidFill>
              </a:rPr>
              <a:t>2) Subgingival plaque test for the chair-side use by dental professionals for personalised, site-specific, </a:t>
            </a:r>
          </a:p>
          <a:p>
            <a:r>
              <a:rPr lang="en-GB" b="1" dirty="0">
                <a:solidFill>
                  <a:srgbClr val="C00000"/>
                </a:solidFill>
              </a:rPr>
              <a:t>    point-of-time periodontal conditions management. </a:t>
            </a:r>
          </a:p>
          <a:p>
            <a:endParaRPr lang="en-GB" dirty="0"/>
          </a:p>
          <a:p>
            <a:endParaRPr lang="en-GB" dirty="0"/>
          </a:p>
        </p:txBody>
      </p:sp>
    </p:spTree>
    <p:extLst>
      <p:ext uri="{BB962C8B-B14F-4D97-AF65-F5344CB8AC3E}">
        <p14:creationId xmlns:p14="http://schemas.microsoft.com/office/powerpoint/2010/main" val="281739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037" name="Rectangle 1036">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7F69AB-7982-4508-9C01-1CC455A299E9}"/>
              </a:ext>
            </a:extLst>
          </p:cNvPr>
          <p:cNvSpPr>
            <a:spLocks noGrp="1"/>
          </p:cNvSpPr>
          <p:nvPr>
            <p:ph type="title"/>
          </p:nvPr>
        </p:nvSpPr>
        <p:spPr>
          <a:xfrm>
            <a:off x="5180720" y="-250916"/>
            <a:ext cx="6432434" cy="1450757"/>
          </a:xfrm>
        </p:spPr>
        <p:txBody>
          <a:bodyPr vert="horz" lIns="91440" tIns="45720" rIns="91440" bIns="45720" rtlCol="0" anchor="b">
            <a:normAutofit/>
          </a:bodyPr>
          <a:lstStyle/>
          <a:p>
            <a:r>
              <a:rPr lang="en-US" sz="4800" dirty="0"/>
              <a:t>The Market</a:t>
            </a:r>
          </a:p>
        </p:txBody>
      </p:sp>
      <p:pic>
        <p:nvPicPr>
          <p:cNvPr id="1026" name="Picture 2">
            <a:extLst>
              <a:ext uri="{FF2B5EF4-FFF2-40B4-BE49-F238E27FC236}">
                <a16:creationId xmlns:a16="http://schemas.microsoft.com/office/drawing/2014/main" id="{7419CF5D-12B1-4847-A640-0EF6C98A47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44"/>
          <a:stretch/>
        </p:blipFill>
        <p:spPr bwMode="auto">
          <a:xfrm>
            <a:off x="1208901" y="634947"/>
            <a:ext cx="2851508" cy="2519034"/>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AA2B5590-602D-4F34-8541-D837A0C3D2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3934846"/>
            <a:ext cx="4001315" cy="15605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BAFC1C-AD60-4739-B8A6-0AB878303285}"/>
              </a:ext>
            </a:extLst>
          </p:cNvPr>
          <p:cNvSpPr txBox="1"/>
          <p:nvPr/>
        </p:nvSpPr>
        <p:spPr>
          <a:xfrm>
            <a:off x="5061882" y="1423152"/>
            <a:ext cx="6432434" cy="3461658"/>
          </a:xfrm>
          <a:prstGeom prst="rect">
            <a:avLst/>
          </a:prstGeom>
        </p:spPr>
        <p:txBody>
          <a:bodyPr vert="horz" lIns="0" tIns="45720" rIns="0" bIns="45720" rtlCol="0">
            <a:normAutofit fontScale="92500" lnSpcReduction="20000"/>
          </a:bodyPr>
          <a:lstStyle/>
          <a:p>
            <a:pPr marL="285750" indent="-285750">
              <a:spcAft>
                <a:spcPts val="600"/>
              </a:spcAft>
              <a:buFont typeface="Calibri" panose="020F0502020204030204" pitchFamily="34" charset="0"/>
              <a:buChar char="-"/>
            </a:pPr>
            <a:r>
              <a:rPr lang="en-US" dirty="0">
                <a:solidFill>
                  <a:schemeClr val="tx1">
                    <a:lumMod val="75000"/>
                    <a:lumOff val="25000"/>
                  </a:schemeClr>
                </a:solidFill>
              </a:rPr>
              <a:t>Current periodontal risk assessment is based on surrogate measures, such as BOP, tooth loss, number of sites of 5mm or greater, environmental, and systemic factors (Lang, </a:t>
            </a:r>
            <a:r>
              <a:rPr lang="en-US" dirty="0" err="1">
                <a:solidFill>
                  <a:schemeClr val="tx1">
                    <a:lumMod val="75000"/>
                    <a:lumOff val="25000"/>
                  </a:schemeClr>
                </a:solidFill>
              </a:rPr>
              <a:t>Tonetti</a:t>
            </a:r>
            <a:r>
              <a:rPr lang="en-US" dirty="0">
                <a:solidFill>
                  <a:schemeClr val="tx1">
                    <a:lumMod val="75000"/>
                    <a:lumOff val="25000"/>
                  </a:schemeClr>
                </a:solidFill>
              </a:rPr>
              <a:t> 2003). </a:t>
            </a:r>
          </a:p>
          <a:p>
            <a:pPr marL="285750" indent="-285750">
              <a:spcAft>
                <a:spcPts val="600"/>
              </a:spcAft>
              <a:buFont typeface="Calibri" panose="020F0502020204030204" pitchFamily="34" charset="0"/>
              <a:buChar char="-"/>
            </a:pPr>
            <a:endParaRPr lang="en-US" dirty="0">
              <a:solidFill>
                <a:schemeClr val="tx1">
                  <a:lumMod val="75000"/>
                  <a:lumOff val="25000"/>
                </a:schemeClr>
              </a:solidFill>
            </a:endParaRPr>
          </a:p>
          <a:p>
            <a:pPr marL="285750" indent="-285750">
              <a:spcAft>
                <a:spcPts val="600"/>
              </a:spcAft>
              <a:buFont typeface="Calibri" panose="020F0502020204030204" pitchFamily="34" charset="0"/>
              <a:buChar char="-"/>
            </a:pPr>
            <a:r>
              <a:rPr lang="en-US" dirty="0">
                <a:solidFill>
                  <a:schemeClr val="tx1">
                    <a:lumMod val="75000"/>
                    <a:lumOff val="25000"/>
                  </a:schemeClr>
                </a:solidFill>
              </a:rPr>
              <a:t>The only commercially available, chair-side test for monitoring the progression of periodontal disease is based on measuring the active MMP-8 enzyme, which is indicative of collagen breakdown (</a:t>
            </a:r>
            <a:r>
              <a:rPr lang="en-US" dirty="0" err="1">
                <a:solidFill>
                  <a:schemeClr val="tx1">
                    <a:lumMod val="75000"/>
                    <a:lumOff val="25000"/>
                  </a:schemeClr>
                </a:solidFill>
              </a:rPr>
              <a:t>PerioSafe</a:t>
            </a:r>
            <a:r>
              <a:rPr lang="en-US" dirty="0">
                <a:solidFill>
                  <a:schemeClr val="tx1">
                    <a:lumMod val="75000"/>
                    <a:lumOff val="25000"/>
                  </a:schemeClr>
                </a:solidFill>
              </a:rPr>
              <a:t>, </a:t>
            </a:r>
            <a:r>
              <a:rPr lang="en-US" dirty="0" err="1">
                <a:solidFill>
                  <a:schemeClr val="tx1">
                    <a:lumMod val="75000"/>
                    <a:lumOff val="25000"/>
                  </a:schemeClr>
                </a:solidFill>
              </a:rPr>
              <a:t>Dentognostics</a:t>
            </a:r>
            <a:r>
              <a:rPr lang="en-US" dirty="0">
                <a:solidFill>
                  <a:schemeClr val="tx1">
                    <a:lumMod val="75000"/>
                    <a:lumOff val="25000"/>
                  </a:schemeClr>
                </a:solidFill>
              </a:rPr>
              <a:t>, Germany). However, with low sensitivity (67.1%) and specificity (68.8%). </a:t>
            </a:r>
          </a:p>
          <a:p>
            <a:pPr marL="285750" indent="-285750">
              <a:spcAft>
                <a:spcPts val="600"/>
              </a:spcAft>
              <a:buFont typeface="Calibri" panose="020F0502020204030204" pitchFamily="34" charset="0"/>
              <a:buChar char="-"/>
            </a:pPr>
            <a:endParaRPr lang="en-US" dirty="0">
              <a:solidFill>
                <a:schemeClr val="tx1">
                  <a:lumMod val="75000"/>
                  <a:lumOff val="25000"/>
                </a:schemeClr>
              </a:solidFill>
            </a:endParaRPr>
          </a:p>
          <a:p>
            <a:pPr marL="285750" indent="-285750">
              <a:spcAft>
                <a:spcPts val="600"/>
              </a:spcAft>
              <a:buFont typeface="Calibri" panose="020F0502020204030204" pitchFamily="34" charset="0"/>
              <a:buChar char="-"/>
            </a:pPr>
            <a:r>
              <a:rPr lang="en-GB" b="1" dirty="0">
                <a:solidFill>
                  <a:schemeClr val="tx1">
                    <a:lumMod val="75000"/>
                    <a:lumOff val="25000"/>
                  </a:schemeClr>
                </a:solidFill>
              </a:rPr>
              <a:t>Our endotoxin activity-based test can detect minor </a:t>
            </a:r>
            <a:r>
              <a:rPr lang="en-GB" b="1" dirty="0" err="1">
                <a:solidFill>
                  <a:schemeClr val="tx1">
                    <a:lumMod val="75000"/>
                    <a:lumOff val="25000"/>
                  </a:schemeClr>
                </a:solidFill>
              </a:rPr>
              <a:t>dysbiotic</a:t>
            </a:r>
            <a:r>
              <a:rPr lang="en-GB" b="1" dirty="0">
                <a:solidFill>
                  <a:schemeClr val="tx1">
                    <a:lumMod val="75000"/>
                    <a:lumOff val="25000"/>
                  </a:schemeClr>
                </a:solidFill>
              </a:rPr>
              <a:t> changes in the oral environment and is therefore one step ahead, in view of periodontitis pathogenesis, compared to the competitor. It also has better specificity and sensitivity (91% and 85%).</a:t>
            </a:r>
            <a:endParaRPr lang="en-US" b="1" dirty="0">
              <a:solidFill>
                <a:schemeClr val="tx1">
                  <a:lumMod val="75000"/>
                  <a:lumOff val="25000"/>
                </a:schemeClr>
              </a:solidFill>
            </a:endParaRPr>
          </a:p>
        </p:txBody>
      </p:sp>
      <p:sp>
        <p:nvSpPr>
          <p:cNvPr id="1041" name="Rectangle 1040">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ECE27865-67AE-4F4B-ACCE-C63DFA7AD13A}"/>
              </a:ext>
            </a:extLst>
          </p:cNvPr>
          <p:cNvCxnSpPr/>
          <p:nvPr/>
        </p:nvCxnSpPr>
        <p:spPr>
          <a:xfrm flipV="1">
            <a:off x="5180720" y="3647872"/>
            <a:ext cx="6122820" cy="680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44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A3EAAC-E41C-4209-A738-DEECD14667FF}"/>
              </a:ext>
            </a:extLst>
          </p:cNvPr>
          <p:cNvSpPr>
            <a:spLocks noGrp="1"/>
          </p:cNvSpPr>
          <p:nvPr>
            <p:ph type="title"/>
          </p:nvPr>
        </p:nvSpPr>
        <p:spPr>
          <a:xfrm>
            <a:off x="878911" y="223200"/>
            <a:ext cx="4656127" cy="1674180"/>
          </a:xfrm>
        </p:spPr>
        <p:txBody>
          <a:bodyPr vert="horz" lIns="91440" tIns="45720" rIns="91440" bIns="45720" rtlCol="0" anchor="b">
            <a:normAutofit/>
          </a:bodyPr>
          <a:lstStyle/>
          <a:p>
            <a:r>
              <a:rPr lang="en-US" sz="4000" dirty="0"/>
              <a:t>Presentation of the idea</a:t>
            </a:r>
          </a:p>
        </p:txBody>
      </p:sp>
      <p:cxnSp>
        <p:nvCxnSpPr>
          <p:cNvPr id="15" name="Straight Connector 14">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3A7985A-E761-4DFB-A918-C46815DB2B4C}"/>
              </a:ext>
            </a:extLst>
          </p:cNvPr>
          <p:cNvSpPr txBox="1"/>
          <p:nvPr/>
        </p:nvSpPr>
        <p:spPr>
          <a:xfrm>
            <a:off x="858064" y="2639380"/>
            <a:ext cx="4676974" cy="3229714"/>
          </a:xfrm>
          <a:prstGeom prst="rect">
            <a:avLst/>
          </a:prstGeom>
        </p:spPr>
        <p:txBody>
          <a:bodyPr vert="horz" lIns="0" tIns="45720" rIns="0" bIns="45720" rtlCol="0">
            <a:noAutofit/>
          </a:bodyPr>
          <a:lstStyle/>
          <a:p>
            <a:pPr marL="285750" indent="-285750">
              <a:lnSpc>
                <a:spcPct val="90000"/>
              </a:lnSpc>
              <a:spcAft>
                <a:spcPts val="600"/>
              </a:spcAft>
              <a:buFont typeface="Calibri" panose="020F0502020204030204" pitchFamily="34" charset="0"/>
              <a:buChar char="-"/>
            </a:pPr>
            <a:r>
              <a:rPr lang="en-US" sz="1600" dirty="0">
                <a:solidFill>
                  <a:schemeClr val="tx1">
                    <a:lumMod val="75000"/>
                    <a:lumOff val="25000"/>
                  </a:schemeClr>
                </a:solidFill>
              </a:rPr>
              <a:t>The most important risk factor for periodontitis is the accumulation of a </a:t>
            </a:r>
            <a:r>
              <a:rPr lang="en-US" sz="1600" dirty="0" err="1">
                <a:solidFill>
                  <a:schemeClr val="tx1">
                    <a:lumMod val="75000"/>
                    <a:lumOff val="25000"/>
                  </a:schemeClr>
                </a:solidFill>
              </a:rPr>
              <a:t>dysbiotic</a:t>
            </a:r>
            <a:r>
              <a:rPr lang="en-US" sz="1600" dirty="0">
                <a:solidFill>
                  <a:schemeClr val="tx1">
                    <a:lumMod val="75000"/>
                    <a:lumOff val="25000"/>
                  </a:schemeClr>
                </a:solidFill>
              </a:rPr>
              <a:t> dental biofilm at and below the gingival margin, which is associated with an inappropriate and destructive host inflammatory immune response. </a:t>
            </a:r>
          </a:p>
          <a:p>
            <a:pPr marL="285750" indent="-285750">
              <a:lnSpc>
                <a:spcPct val="90000"/>
              </a:lnSpc>
              <a:spcAft>
                <a:spcPts val="600"/>
              </a:spcAft>
              <a:buFont typeface="Calibri" panose="020F0502020204030204" pitchFamily="34" charset="0"/>
              <a:buChar char="-"/>
            </a:pPr>
            <a:endParaRPr lang="en-US" sz="1600" dirty="0">
              <a:solidFill>
                <a:schemeClr val="tx1">
                  <a:lumMod val="75000"/>
                  <a:lumOff val="25000"/>
                </a:schemeClr>
              </a:solidFill>
            </a:endParaRPr>
          </a:p>
          <a:p>
            <a:pPr marL="285750" indent="-285750">
              <a:lnSpc>
                <a:spcPct val="90000"/>
              </a:lnSpc>
              <a:spcAft>
                <a:spcPts val="600"/>
              </a:spcAft>
              <a:buFont typeface="Calibri" panose="020F0502020204030204" pitchFamily="34" charset="0"/>
              <a:buChar char="-"/>
            </a:pPr>
            <a:r>
              <a:rPr lang="en-US" sz="1600" dirty="0">
                <a:solidFill>
                  <a:schemeClr val="tx1">
                    <a:lumMod val="75000"/>
                    <a:lumOff val="25000"/>
                  </a:schemeClr>
                </a:solidFill>
              </a:rPr>
              <a:t>Lipopolysaccharide (LPS) is the major constituent of the outer membrane of Gram-negative bacteria and a key microbial stimulus that triggers the host response at periodontal tissues.</a:t>
            </a:r>
          </a:p>
          <a:p>
            <a:pPr marL="285750" indent="-285750">
              <a:lnSpc>
                <a:spcPct val="90000"/>
              </a:lnSpc>
              <a:spcAft>
                <a:spcPts val="600"/>
              </a:spcAft>
              <a:buFont typeface="Calibri" panose="020F0502020204030204" pitchFamily="34" charset="0"/>
              <a:buChar char="-"/>
            </a:pPr>
            <a:endParaRPr lang="en-US" sz="1600" dirty="0">
              <a:solidFill>
                <a:schemeClr val="tx1">
                  <a:lumMod val="75000"/>
                  <a:lumOff val="25000"/>
                </a:schemeClr>
              </a:solidFill>
            </a:endParaRPr>
          </a:p>
          <a:p>
            <a:pPr marL="285750" indent="-285750">
              <a:lnSpc>
                <a:spcPct val="90000"/>
              </a:lnSpc>
              <a:spcAft>
                <a:spcPts val="600"/>
              </a:spcAft>
              <a:buFont typeface="Calibri" panose="020F0502020204030204" pitchFamily="34" charset="0"/>
              <a:buChar char="-"/>
            </a:pPr>
            <a:r>
              <a:rPr lang="en-US" sz="1600" dirty="0">
                <a:solidFill>
                  <a:schemeClr val="tx1">
                    <a:lumMod val="75000"/>
                    <a:lumOff val="25000"/>
                  </a:schemeClr>
                </a:solidFill>
              </a:rPr>
              <a:t>Host’s inflammatory can be activated by structurally diverse LPS molecules, and minor changes in the LPS chemical composition can affect their inflammatory potential.</a:t>
            </a:r>
          </a:p>
        </p:txBody>
      </p:sp>
      <p:pic>
        <p:nvPicPr>
          <p:cNvPr id="4" name="Picture 3">
            <a:extLst>
              <a:ext uri="{FF2B5EF4-FFF2-40B4-BE49-F238E27FC236}">
                <a16:creationId xmlns:a16="http://schemas.microsoft.com/office/drawing/2014/main" id="{A24C7868-F1B7-4B07-AB0C-A1FA2BB1A910}"/>
              </a:ext>
            </a:extLst>
          </p:cNvPr>
          <p:cNvPicPr>
            <a:picLocks noChangeAspect="1"/>
          </p:cNvPicPr>
          <p:nvPr/>
        </p:nvPicPr>
        <p:blipFill>
          <a:blip r:embed="rId2"/>
          <a:stretch>
            <a:fillRect/>
          </a:stretch>
        </p:blipFill>
        <p:spPr>
          <a:xfrm>
            <a:off x="6285650" y="1976270"/>
            <a:ext cx="5450007" cy="2448260"/>
          </a:xfrm>
          <a:prstGeom prst="rect">
            <a:avLst/>
          </a:prstGeom>
        </p:spPr>
      </p:pic>
      <p:sp>
        <p:nvSpPr>
          <p:cNvPr id="17" name="Rectangle 16">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696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D0192E-C24D-40F7-91A6-CC3DFE61983F}"/>
              </a:ext>
            </a:extLst>
          </p:cNvPr>
          <p:cNvSpPr txBox="1"/>
          <p:nvPr/>
        </p:nvSpPr>
        <p:spPr>
          <a:xfrm>
            <a:off x="826851" y="680936"/>
            <a:ext cx="10680970" cy="2308324"/>
          </a:xfrm>
          <a:prstGeom prst="rect">
            <a:avLst/>
          </a:prstGeom>
          <a:noFill/>
        </p:spPr>
        <p:txBody>
          <a:bodyPr wrap="square" rtlCol="0">
            <a:spAutoFit/>
          </a:bodyPr>
          <a:lstStyle/>
          <a:p>
            <a:r>
              <a:rPr lang="en-GB" b="1" dirty="0"/>
              <a:t>Hypothesis:</a:t>
            </a:r>
          </a:p>
          <a:p>
            <a:r>
              <a:rPr lang="en-GB" dirty="0"/>
              <a:t>Subgingival and salivary endotoxin activity levels can be used as reliable, bacterially-derived biomarkers and a risk assessment tool for prevention of periodontal diseases and personalised periodontal care.</a:t>
            </a:r>
          </a:p>
          <a:p>
            <a:endParaRPr lang="en-GB" dirty="0"/>
          </a:p>
          <a:p>
            <a:r>
              <a:rPr lang="en-GB" b="1" dirty="0"/>
              <a:t>The aim of the project is:</a:t>
            </a:r>
          </a:p>
          <a:p>
            <a:r>
              <a:rPr lang="en-GB" dirty="0"/>
              <a:t>To develop and evaluate a quick, efficient and objective screening, monitoring and diagnostic method, based on the subgingival and salivary LPS activity assay, with the ability to screen for susceptibility to periodontal diseases, identify disease progression, evaluate response to treatment and predict future tissue destruction.</a:t>
            </a:r>
          </a:p>
        </p:txBody>
      </p:sp>
      <p:pic>
        <p:nvPicPr>
          <p:cNvPr id="3" name="Picture 2">
            <a:extLst>
              <a:ext uri="{FF2B5EF4-FFF2-40B4-BE49-F238E27FC236}">
                <a16:creationId xmlns:a16="http://schemas.microsoft.com/office/drawing/2014/main" id="{F1CC0081-2391-47F0-A713-575D8F7EC29C}"/>
              </a:ext>
            </a:extLst>
          </p:cNvPr>
          <p:cNvPicPr>
            <a:picLocks noChangeAspect="1"/>
          </p:cNvPicPr>
          <p:nvPr/>
        </p:nvPicPr>
        <p:blipFill>
          <a:blip r:embed="rId2"/>
          <a:stretch>
            <a:fillRect/>
          </a:stretch>
        </p:blipFill>
        <p:spPr>
          <a:xfrm>
            <a:off x="1857984" y="3200401"/>
            <a:ext cx="2529192" cy="2143326"/>
          </a:xfrm>
          <a:prstGeom prst="rect">
            <a:avLst/>
          </a:prstGeom>
        </p:spPr>
      </p:pic>
      <p:sp>
        <p:nvSpPr>
          <p:cNvPr id="4" name="TextBox 3">
            <a:extLst>
              <a:ext uri="{FF2B5EF4-FFF2-40B4-BE49-F238E27FC236}">
                <a16:creationId xmlns:a16="http://schemas.microsoft.com/office/drawing/2014/main" id="{485DBD6F-A181-4347-B524-48C3DB40A670}"/>
              </a:ext>
            </a:extLst>
          </p:cNvPr>
          <p:cNvSpPr txBox="1"/>
          <p:nvPr/>
        </p:nvSpPr>
        <p:spPr>
          <a:xfrm>
            <a:off x="1449421" y="5622587"/>
            <a:ext cx="3784060" cy="646331"/>
          </a:xfrm>
          <a:prstGeom prst="rect">
            <a:avLst/>
          </a:prstGeom>
          <a:noFill/>
        </p:spPr>
        <p:txBody>
          <a:bodyPr wrap="square" rtlCol="0">
            <a:spAutoFit/>
          </a:bodyPr>
          <a:lstStyle/>
          <a:p>
            <a:r>
              <a:rPr lang="en-GB" dirty="0"/>
              <a:t>Smart phone–based Lateral Flow salivary test for home testing</a:t>
            </a:r>
          </a:p>
        </p:txBody>
      </p:sp>
      <p:pic>
        <p:nvPicPr>
          <p:cNvPr id="5" name="Picture 4">
            <a:extLst>
              <a:ext uri="{FF2B5EF4-FFF2-40B4-BE49-F238E27FC236}">
                <a16:creationId xmlns:a16="http://schemas.microsoft.com/office/drawing/2014/main" id="{20C523B9-5B1D-4C17-8372-9E5261D89B74}"/>
              </a:ext>
            </a:extLst>
          </p:cNvPr>
          <p:cNvPicPr>
            <a:picLocks noChangeAspect="1"/>
          </p:cNvPicPr>
          <p:nvPr/>
        </p:nvPicPr>
        <p:blipFill rotWithShape="1">
          <a:blip r:embed="rId3"/>
          <a:srcRect l="1" r="47925"/>
          <a:stretch/>
        </p:blipFill>
        <p:spPr>
          <a:xfrm>
            <a:off x="7305472" y="3200401"/>
            <a:ext cx="2529192" cy="2033080"/>
          </a:xfrm>
          <a:prstGeom prst="rect">
            <a:avLst/>
          </a:prstGeom>
        </p:spPr>
      </p:pic>
      <p:sp>
        <p:nvSpPr>
          <p:cNvPr id="6" name="TextBox 5">
            <a:extLst>
              <a:ext uri="{FF2B5EF4-FFF2-40B4-BE49-F238E27FC236}">
                <a16:creationId xmlns:a16="http://schemas.microsoft.com/office/drawing/2014/main" id="{D5CDCEFC-006C-4F2E-BA3D-2CC09BB81457}"/>
              </a:ext>
            </a:extLst>
          </p:cNvPr>
          <p:cNvSpPr txBox="1"/>
          <p:nvPr/>
        </p:nvSpPr>
        <p:spPr>
          <a:xfrm>
            <a:off x="6958519" y="5622587"/>
            <a:ext cx="3784060" cy="646331"/>
          </a:xfrm>
          <a:prstGeom prst="rect">
            <a:avLst/>
          </a:prstGeom>
          <a:noFill/>
        </p:spPr>
        <p:txBody>
          <a:bodyPr wrap="square" rtlCol="0">
            <a:spAutoFit/>
          </a:bodyPr>
          <a:lstStyle/>
          <a:p>
            <a:r>
              <a:rPr lang="en-GB" dirty="0"/>
              <a:t>Site-specific, subgingival plaque testing for professional use.</a:t>
            </a:r>
          </a:p>
        </p:txBody>
      </p:sp>
    </p:spTree>
    <p:extLst>
      <p:ext uri="{BB962C8B-B14F-4D97-AF65-F5344CB8AC3E}">
        <p14:creationId xmlns:p14="http://schemas.microsoft.com/office/powerpoint/2010/main" val="145791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A871-5B9A-4672-85B3-5E6E661820D5}"/>
              </a:ext>
            </a:extLst>
          </p:cNvPr>
          <p:cNvSpPr>
            <a:spLocks noGrp="1"/>
          </p:cNvSpPr>
          <p:nvPr>
            <p:ph type="title"/>
          </p:nvPr>
        </p:nvSpPr>
        <p:spPr/>
        <p:txBody>
          <a:bodyPr/>
          <a:lstStyle/>
          <a:p>
            <a:r>
              <a:rPr lang="en-GB" dirty="0"/>
              <a:t>Business plan</a:t>
            </a:r>
          </a:p>
        </p:txBody>
      </p:sp>
      <p:sp>
        <p:nvSpPr>
          <p:cNvPr id="3" name="TextBox 2">
            <a:extLst>
              <a:ext uri="{FF2B5EF4-FFF2-40B4-BE49-F238E27FC236}">
                <a16:creationId xmlns:a16="http://schemas.microsoft.com/office/drawing/2014/main" id="{8B7C7FC3-155B-48A3-95BE-584373CB494D}"/>
              </a:ext>
            </a:extLst>
          </p:cNvPr>
          <p:cNvSpPr txBox="1"/>
          <p:nvPr/>
        </p:nvSpPr>
        <p:spPr>
          <a:xfrm>
            <a:off x="1196502" y="2178996"/>
            <a:ext cx="10077855" cy="2031325"/>
          </a:xfrm>
          <a:prstGeom prst="rect">
            <a:avLst/>
          </a:prstGeom>
          <a:noFill/>
        </p:spPr>
        <p:txBody>
          <a:bodyPr wrap="square" rtlCol="0">
            <a:spAutoFit/>
          </a:bodyPr>
          <a:lstStyle/>
          <a:p>
            <a:pPr marL="285750" indent="-285750">
              <a:buFontTx/>
              <a:buChar char="-"/>
            </a:pPr>
            <a:r>
              <a:rPr lang="en-GB" dirty="0"/>
              <a:t>Commercialisation of this product (Technology readiness level 9) will be achieved through established </a:t>
            </a:r>
            <a:r>
              <a:rPr lang="en-GB" dirty="0" err="1"/>
              <a:t>bioMerieux</a:t>
            </a:r>
            <a:r>
              <a:rPr lang="en-GB" dirty="0"/>
              <a:t> channels.</a:t>
            </a:r>
          </a:p>
          <a:p>
            <a:pPr marL="285750" indent="-285750">
              <a:buFontTx/>
              <a:buChar char="-"/>
            </a:pPr>
            <a:endParaRPr lang="en-GB" dirty="0"/>
          </a:p>
          <a:p>
            <a:pPr marL="285750" indent="-285750" algn="just">
              <a:buFontTx/>
              <a:buChar char="-"/>
            </a:pPr>
            <a:r>
              <a:rPr lang="en-GB" dirty="0"/>
              <a:t>The estimated cost of production of the salivary lateral flow-based test (for home testing) is 1.20 euros with the cost to the customer of 3 euros. The digital reader for the use in dental surgeries would cost around 35 euros and each testing strip 50 cents, with the cost to the customer included in the periodontal treatment, maintenance or check-ups. </a:t>
            </a:r>
          </a:p>
        </p:txBody>
      </p:sp>
    </p:spTree>
    <p:extLst>
      <p:ext uri="{BB962C8B-B14F-4D97-AF65-F5344CB8AC3E}">
        <p14:creationId xmlns:p14="http://schemas.microsoft.com/office/powerpoint/2010/main" val="369482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BA60-7138-46D6-89B1-910AED044BB1}"/>
              </a:ext>
            </a:extLst>
          </p:cNvPr>
          <p:cNvSpPr>
            <a:spLocks noGrp="1"/>
          </p:cNvSpPr>
          <p:nvPr>
            <p:ph type="title"/>
          </p:nvPr>
        </p:nvSpPr>
        <p:spPr/>
        <p:txBody>
          <a:bodyPr/>
          <a:lstStyle/>
          <a:p>
            <a:r>
              <a:rPr lang="en-GB" dirty="0"/>
              <a:t>Literature</a:t>
            </a:r>
          </a:p>
        </p:txBody>
      </p:sp>
      <p:sp>
        <p:nvSpPr>
          <p:cNvPr id="3" name="TextBox 2">
            <a:extLst>
              <a:ext uri="{FF2B5EF4-FFF2-40B4-BE49-F238E27FC236}">
                <a16:creationId xmlns:a16="http://schemas.microsoft.com/office/drawing/2014/main" id="{F7E3781A-E248-4E9A-BB55-6666758FD09C}"/>
              </a:ext>
            </a:extLst>
          </p:cNvPr>
          <p:cNvSpPr txBox="1"/>
          <p:nvPr/>
        </p:nvSpPr>
        <p:spPr>
          <a:xfrm>
            <a:off x="1097280" y="1867711"/>
            <a:ext cx="10116766" cy="4247317"/>
          </a:xfrm>
          <a:prstGeom prst="rect">
            <a:avLst/>
          </a:prstGeom>
          <a:noFill/>
        </p:spPr>
        <p:txBody>
          <a:bodyPr wrap="square" rtlCol="0">
            <a:spAutoFit/>
          </a:bodyPr>
          <a:lstStyle/>
          <a:p>
            <a:r>
              <a:rPr lang="en-GB" dirty="0"/>
              <a:t>-	Svetislav Zaric, Alexander Strachan, Yuko Kurushima, Anbo Dong, Clare McIlwaine, Zoe Harrington, Luigi Nibali, Andrew Foey and Mark Ide. </a:t>
            </a:r>
            <a:r>
              <a:rPr lang="en-GB" b="1" dirty="0"/>
              <a:t>Evaluating clinical utility of subgingival and salivary endotoxin activity levels as periodontal biomarkers.</a:t>
            </a:r>
            <a:r>
              <a:rPr lang="en-GB" dirty="0"/>
              <a:t> Front. Oral. Health, 01 November 2022. Sec. Oral Infections and Microbes. DOI: 10.3389/froh.2022.1029806</a:t>
            </a:r>
          </a:p>
          <a:p>
            <a:r>
              <a:rPr lang="en-GB" dirty="0"/>
              <a:t>-	Zaric S, Ide M, Nibali L. </a:t>
            </a:r>
            <a:r>
              <a:rPr lang="en-GB" b="1" dirty="0"/>
              <a:t>New Insights Into the Pathogenesis of Periodontal Diseases</a:t>
            </a:r>
            <a:r>
              <a:rPr lang="en-GB" dirty="0"/>
              <a:t>. Dental Update 49(4): 314-317, April 2022. DOI: 10.12968/denu.2022.49.4.314</a:t>
            </a:r>
          </a:p>
          <a:p>
            <a:r>
              <a:rPr lang="en-GB" dirty="0"/>
              <a:t>-	Pirkko Pussinen, Elisa Kopra, Milla Pietiäinen, Markku Lehto, Svetislav Zaric, Susanna Paju, Aino Salminen. </a:t>
            </a:r>
            <a:r>
              <a:rPr lang="en-GB" b="1" dirty="0"/>
              <a:t>Periodontitis and cardiometabolic disorders: the role of lipopolysaccharide and endotoxemia</a:t>
            </a:r>
            <a:r>
              <a:rPr lang="en-GB" dirty="0"/>
              <a:t>. Periodontology 2000. June 2022 </a:t>
            </a:r>
            <a:r>
              <a:rPr lang="en-GB" dirty="0" err="1"/>
              <a:t>doi</a:t>
            </a:r>
            <a:r>
              <a:rPr lang="en-GB" dirty="0"/>
              <a:t>: 10.1111/prd.12433</a:t>
            </a:r>
          </a:p>
          <a:p>
            <a:r>
              <a:rPr lang="en-GB" dirty="0"/>
              <a:t>-	</a:t>
            </a:r>
            <a:r>
              <a:rPr lang="en-GB" dirty="0" err="1"/>
              <a:t>Mcilwaine</a:t>
            </a:r>
            <a:r>
              <a:rPr lang="en-GB" dirty="0"/>
              <a:t> C, Strachan A, Harrington Z, </a:t>
            </a:r>
            <a:r>
              <a:rPr lang="en-GB" dirty="0" err="1"/>
              <a:t>Jerreat</a:t>
            </a:r>
            <a:r>
              <a:rPr lang="en-GB" dirty="0"/>
              <a:t> M, Belfield LA, Sandor V, Foey A, Zaric S. </a:t>
            </a:r>
            <a:r>
              <a:rPr lang="en-GB" b="1" dirty="0"/>
              <a:t>Comparative analysis of total salivary lipopolysaccharide chemical and biological properties with periodontal status</a:t>
            </a:r>
            <a:r>
              <a:rPr lang="en-GB" dirty="0"/>
              <a:t>. Arch Oral Biol. 2020 Feb;110:104633.</a:t>
            </a:r>
          </a:p>
          <a:p>
            <a:r>
              <a:rPr lang="en-GB" dirty="0"/>
              <a:t>-	Strachan A, Harrington Z, McIlwaine C, </a:t>
            </a:r>
            <a:r>
              <a:rPr lang="en-GB" dirty="0" err="1"/>
              <a:t>Jerreat</a:t>
            </a:r>
            <a:r>
              <a:rPr lang="en-GB" dirty="0"/>
              <a:t> M, </a:t>
            </a:r>
            <a:r>
              <a:rPr lang="en-GB" dirty="0" err="1"/>
              <a:t>Kilar</a:t>
            </a:r>
            <a:r>
              <a:rPr lang="en-GB" dirty="0"/>
              <a:t> A, Belfield L, Jackson S, Foey A, Zaric S. </a:t>
            </a:r>
            <a:r>
              <a:rPr lang="en-GB" b="1" dirty="0"/>
              <a:t>Subgingival lipid A profile and endotoxin activity in periodontal health and disease</a:t>
            </a:r>
            <a:r>
              <a:rPr lang="en-GB" dirty="0"/>
              <a:t>. Clinical Oral Investigations, Sept 2019. https://doi.org/10.1007/s00784-018-2771-9</a:t>
            </a:r>
          </a:p>
        </p:txBody>
      </p:sp>
    </p:spTree>
    <p:extLst>
      <p:ext uri="{BB962C8B-B14F-4D97-AF65-F5344CB8AC3E}">
        <p14:creationId xmlns:p14="http://schemas.microsoft.com/office/powerpoint/2010/main" val="3123869421"/>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619ccd2a-68ad-4764-a117-31e1586583d6" xsi:nil="true"/>
    <lcf76f155ced4ddcb4097134ff3c332f xmlns="619ccd2a-68ad-4764-a117-31e1586583d6">
      <Terms xmlns="http://schemas.microsoft.com/office/infopath/2007/PartnerControls"/>
    </lcf76f155ced4ddcb4097134ff3c332f>
    <TaxCatchAll xmlns="f85403bd-7052-413b-aff0-3ba60d4ece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E22777DDB954C44A753A78F6C999896" ma:contentTypeVersion="16" ma:contentTypeDescription="Crear nuevo documento." ma:contentTypeScope="" ma:versionID="bb4b72498af36d926dc0b997e77dc64d">
  <xsd:schema xmlns:xsd="http://www.w3.org/2001/XMLSchema" xmlns:xs="http://www.w3.org/2001/XMLSchema" xmlns:p="http://schemas.microsoft.com/office/2006/metadata/properties" xmlns:ns2="619ccd2a-68ad-4764-a117-31e1586583d6" xmlns:ns3="f85403bd-7052-413b-aff0-3ba60d4ece90" targetNamespace="http://schemas.microsoft.com/office/2006/metadata/properties" ma:root="true" ma:fieldsID="523331696f56116433cf668ef84be80c" ns2:_="" ns3:_="">
    <xsd:import namespace="619ccd2a-68ad-4764-a117-31e1586583d6"/>
    <xsd:import namespace="f85403bd-7052-413b-aff0-3ba60d4ece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ccd2a-68ad-4764-a117-31e1586583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06302c98-329f-49c1-8ac5-1886a92bdd7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5403bd-7052-413b-aff0-3ba60d4ece9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0166825-7bc5-4441-be3b-654abf7065ef}" ma:internalName="TaxCatchAll" ma:showField="CatchAllData" ma:web="f85403bd-7052-413b-aff0-3ba60d4ece9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E8BF4F10-20F7-4692-8B56-E2E1F338093C}"/>
</file>

<file path=docProps/app.xml><?xml version="1.0" encoding="utf-8"?>
<Properties xmlns="http://schemas.openxmlformats.org/officeDocument/2006/extended-properties" xmlns:vt="http://schemas.openxmlformats.org/officeDocument/2006/docPropsVTypes">
  <Template>{D4C1B4E1-79A3-46B2-999A-1B6D6C2E7E2F}tf11437505_win32</Template>
  <TotalTime>0</TotalTime>
  <Words>965</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 Pro Cond Light</vt:lpstr>
      <vt:lpstr>Speak Pro</vt:lpstr>
      <vt:lpstr>RetrospectVTI</vt:lpstr>
      <vt:lpstr>         Digital technology monitored and controlled oral endotoxin activity levels for personalised primary and secondary prevention of gum diseases and related systemic complications </vt:lpstr>
      <vt:lpstr>Unmet need </vt:lpstr>
      <vt:lpstr>Unmet need</vt:lpstr>
      <vt:lpstr>The Market</vt:lpstr>
      <vt:lpstr>Presentation of the idea</vt:lpstr>
      <vt:lpstr>PowerPoint Presentation</vt:lpstr>
      <vt:lpstr>Business plan</vt:lpstr>
      <vt:lpstr>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Digital technology monitored and controlled oral endotoxin activity levels for personalised primary and secondary prevention of gum diseases and related systemic complications </dc:title>
  <dc:creator>Svetislav Zaric</dc:creator>
  <cp:lastModifiedBy>Svetislav Zaric</cp:lastModifiedBy>
  <cp:revision>4</cp:revision>
  <dcterms:created xsi:type="dcterms:W3CDTF">2022-12-19T12:23:21Z</dcterms:created>
  <dcterms:modified xsi:type="dcterms:W3CDTF">2022-12-21T22:23:12Z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